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17"/>
  </p:notesMasterIdLst>
  <p:sldIdLst>
    <p:sldId id="256" r:id="rId2"/>
    <p:sldId id="257" r:id="rId3"/>
    <p:sldId id="258" r:id="rId4"/>
    <p:sldId id="260" r:id="rId5"/>
    <p:sldId id="261" r:id="rId6"/>
    <p:sldId id="263" r:id="rId7"/>
    <p:sldId id="262" r:id="rId8"/>
    <p:sldId id="265" r:id="rId9"/>
    <p:sldId id="269" r:id="rId10"/>
    <p:sldId id="266" r:id="rId11"/>
    <p:sldId id="264" r:id="rId12"/>
    <p:sldId id="267" r:id="rId13"/>
    <p:sldId id="268" r:id="rId14"/>
    <p:sldId id="270" r:id="rId15"/>
    <p:sldId id="271" r:id="rId1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8A11B7F-03C8-4979-A512-32B272DB9E66}" type="doc">
      <dgm:prSet loTypeId="urn:microsoft.com/office/officeart/2005/8/layout/venn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08A1D2BD-823F-4582-B68A-C1F4EA5C34A1}">
      <dgm:prSet phldrT="[Texto]"/>
      <dgm:spPr/>
      <dgm:t>
        <a:bodyPr/>
        <a:lstStyle/>
        <a:p>
          <a:r>
            <a:rPr lang="pt-BR" dirty="0" err="1" smtClean="0"/>
            <a:t>Supply</a:t>
          </a:r>
          <a:r>
            <a:rPr lang="pt-BR" dirty="0" smtClean="0"/>
            <a:t> Chain Management</a:t>
          </a:r>
          <a:endParaRPr lang="pt-BR" dirty="0"/>
        </a:p>
      </dgm:t>
    </dgm:pt>
    <dgm:pt modelId="{0989C380-D025-4D5A-BBE9-D08095814A0C}" type="parTrans" cxnId="{A1B7BA22-3D5A-4E7D-A168-415729ACD671}">
      <dgm:prSet/>
      <dgm:spPr/>
      <dgm:t>
        <a:bodyPr/>
        <a:lstStyle/>
        <a:p>
          <a:endParaRPr lang="pt-BR"/>
        </a:p>
      </dgm:t>
    </dgm:pt>
    <dgm:pt modelId="{5052F566-1E2B-4CC6-B40B-905FDAED2D5C}" type="sibTrans" cxnId="{A1B7BA22-3D5A-4E7D-A168-415729ACD671}">
      <dgm:prSet/>
      <dgm:spPr/>
      <dgm:t>
        <a:bodyPr/>
        <a:lstStyle/>
        <a:p>
          <a:endParaRPr lang="pt-BR"/>
        </a:p>
      </dgm:t>
    </dgm:pt>
    <dgm:pt modelId="{A3F4DDA0-27A0-4D76-BE48-3857DFAFD0F9}">
      <dgm:prSet phldrT="[Texto]"/>
      <dgm:spPr/>
      <dgm:t>
        <a:bodyPr/>
        <a:lstStyle/>
        <a:p>
          <a:r>
            <a:rPr lang="pt-BR" dirty="0" smtClean="0"/>
            <a:t>Logística</a:t>
          </a:r>
          <a:endParaRPr lang="pt-BR" dirty="0"/>
        </a:p>
      </dgm:t>
    </dgm:pt>
    <dgm:pt modelId="{62E22887-2CB2-43A8-9614-EB4479A8BABC}" type="parTrans" cxnId="{5854714F-48FD-4FD4-8F37-8D88ABB8E8BD}">
      <dgm:prSet/>
      <dgm:spPr/>
      <dgm:t>
        <a:bodyPr/>
        <a:lstStyle/>
        <a:p>
          <a:endParaRPr lang="pt-BR"/>
        </a:p>
      </dgm:t>
    </dgm:pt>
    <dgm:pt modelId="{7EF26B19-8A0D-4ED0-B539-01707713CCB7}" type="sibTrans" cxnId="{5854714F-48FD-4FD4-8F37-8D88ABB8E8BD}">
      <dgm:prSet/>
      <dgm:spPr/>
      <dgm:t>
        <a:bodyPr/>
        <a:lstStyle/>
        <a:p>
          <a:endParaRPr lang="pt-BR"/>
        </a:p>
      </dgm:t>
    </dgm:pt>
    <dgm:pt modelId="{25BE813E-D8EB-4A1D-83B9-A8F780B4DF9D}">
      <dgm:prSet phldrT="[Texto]"/>
      <dgm:spPr/>
      <dgm:t>
        <a:bodyPr/>
        <a:lstStyle/>
        <a:p>
          <a:r>
            <a:rPr lang="pt-BR" dirty="0" smtClean="0"/>
            <a:t>Estoque, Transporte e Armazenagem</a:t>
          </a:r>
          <a:endParaRPr lang="pt-BR" dirty="0"/>
        </a:p>
      </dgm:t>
    </dgm:pt>
    <dgm:pt modelId="{2869A432-0604-4EC9-82C3-9864FB2F56B2}" type="parTrans" cxnId="{6B6B9417-0166-4DC3-A06E-77AB80FECA44}">
      <dgm:prSet/>
      <dgm:spPr/>
      <dgm:t>
        <a:bodyPr/>
        <a:lstStyle/>
        <a:p>
          <a:endParaRPr lang="pt-BR"/>
        </a:p>
      </dgm:t>
    </dgm:pt>
    <dgm:pt modelId="{A6C34E87-144E-4C8C-AE6A-B02047C9C518}" type="sibTrans" cxnId="{6B6B9417-0166-4DC3-A06E-77AB80FECA44}">
      <dgm:prSet/>
      <dgm:spPr/>
      <dgm:t>
        <a:bodyPr/>
        <a:lstStyle/>
        <a:p>
          <a:endParaRPr lang="pt-BR"/>
        </a:p>
      </dgm:t>
    </dgm:pt>
    <dgm:pt modelId="{BA16BC40-AF6E-4E21-A244-23272BA27B04}" type="pres">
      <dgm:prSet presAssocID="{88A11B7F-03C8-4979-A512-32B272DB9E66}" presName="Name0" presStyleCnt="0">
        <dgm:presLayoutVars>
          <dgm:chMax val="7"/>
          <dgm:resizeHandles val="exact"/>
        </dgm:presLayoutVars>
      </dgm:prSet>
      <dgm:spPr/>
    </dgm:pt>
    <dgm:pt modelId="{13AB13C7-A264-42D9-9192-2C233A62F994}" type="pres">
      <dgm:prSet presAssocID="{88A11B7F-03C8-4979-A512-32B272DB9E66}" presName="comp1" presStyleCnt="0"/>
      <dgm:spPr/>
    </dgm:pt>
    <dgm:pt modelId="{6E89DCB9-07FA-4E5F-8FB1-1E6A217F6905}" type="pres">
      <dgm:prSet presAssocID="{88A11B7F-03C8-4979-A512-32B272DB9E66}" presName="circle1" presStyleLbl="node1" presStyleIdx="0" presStyleCnt="3"/>
      <dgm:spPr/>
      <dgm:t>
        <a:bodyPr/>
        <a:lstStyle/>
        <a:p>
          <a:endParaRPr lang="pt-BR"/>
        </a:p>
      </dgm:t>
    </dgm:pt>
    <dgm:pt modelId="{66939748-C4BC-47D9-ABE5-BD26DF152CD7}" type="pres">
      <dgm:prSet presAssocID="{88A11B7F-03C8-4979-A512-32B272DB9E66}" presName="c1text" presStyleLbl="node1" presStyleIdx="0" presStyleCnt="3">
        <dgm:presLayoutVars>
          <dgm:bulletEnabled val="1"/>
        </dgm:presLayoutVars>
      </dgm:prSet>
      <dgm:spPr/>
    </dgm:pt>
    <dgm:pt modelId="{1AFF132D-7C27-4C62-9E97-938C4F6D489D}" type="pres">
      <dgm:prSet presAssocID="{88A11B7F-03C8-4979-A512-32B272DB9E66}" presName="comp2" presStyleCnt="0"/>
      <dgm:spPr/>
    </dgm:pt>
    <dgm:pt modelId="{AC49BA63-0F51-4C38-AC43-E682A93E25AD}" type="pres">
      <dgm:prSet presAssocID="{88A11B7F-03C8-4979-A512-32B272DB9E66}" presName="circle2" presStyleLbl="node1" presStyleIdx="1" presStyleCnt="3"/>
      <dgm:spPr/>
    </dgm:pt>
    <dgm:pt modelId="{47C95032-38F5-473D-92EB-6AD22F20F50A}" type="pres">
      <dgm:prSet presAssocID="{88A11B7F-03C8-4979-A512-32B272DB9E66}" presName="c2text" presStyleLbl="node1" presStyleIdx="1" presStyleCnt="3">
        <dgm:presLayoutVars>
          <dgm:bulletEnabled val="1"/>
        </dgm:presLayoutVars>
      </dgm:prSet>
      <dgm:spPr/>
    </dgm:pt>
    <dgm:pt modelId="{290AB121-2D6F-42FA-A5B1-C3A1E86FCEE5}" type="pres">
      <dgm:prSet presAssocID="{88A11B7F-03C8-4979-A512-32B272DB9E66}" presName="comp3" presStyleCnt="0"/>
      <dgm:spPr/>
    </dgm:pt>
    <dgm:pt modelId="{C1E788E8-175A-4EC9-90E2-A218C3788326}" type="pres">
      <dgm:prSet presAssocID="{88A11B7F-03C8-4979-A512-32B272DB9E66}" presName="circle3" presStyleLbl="node1" presStyleIdx="2" presStyleCnt="3"/>
      <dgm:spPr/>
    </dgm:pt>
    <dgm:pt modelId="{EC8715B8-B669-4282-BB77-9F4022620192}" type="pres">
      <dgm:prSet presAssocID="{88A11B7F-03C8-4979-A512-32B272DB9E66}" presName="c3text" presStyleLbl="node1" presStyleIdx="2" presStyleCnt="3">
        <dgm:presLayoutVars>
          <dgm:bulletEnabled val="1"/>
        </dgm:presLayoutVars>
      </dgm:prSet>
      <dgm:spPr/>
    </dgm:pt>
  </dgm:ptLst>
  <dgm:cxnLst>
    <dgm:cxn modelId="{C5C52DF8-5F47-4292-834A-79BFB0639DE3}" type="presOf" srcId="{08A1D2BD-823F-4582-B68A-C1F4EA5C34A1}" destId="{66939748-C4BC-47D9-ABE5-BD26DF152CD7}" srcOrd="1" destOrd="0" presId="urn:microsoft.com/office/officeart/2005/8/layout/venn2"/>
    <dgm:cxn modelId="{61F97048-6325-4A80-9595-DCEFEADD90B6}" type="presOf" srcId="{08A1D2BD-823F-4582-B68A-C1F4EA5C34A1}" destId="{6E89DCB9-07FA-4E5F-8FB1-1E6A217F6905}" srcOrd="0" destOrd="0" presId="urn:microsoft.com/office/officeart/2005/8/layout/venn2"/>
    <dgm:cxn modelId="{1F753391-6F6E-4675-9964-5279A784D756}" type="presOf" srcId="{A3F4DDA0-27A0-4D76-BE48-3857DFAFD0F9}" destId="{47C95032-38F5-473D-92EB-6AD22F20F50A}" srcOrd="1" destOrd="0" presId="urn:microsoft.com/office/officeart/2005/8/layout/venn2"/>
    <dgm:cxn modelId="{1A9E5EF3-F590-4166-A94D-D6B681B0DA2A}" type="presOf" srcId="{A3F4DDA0-27A0-4D76-BE48-3857DFAFD0F9}" destId="{AC49BA63-0F51-4C38-AC43-E682A93E25AD}" srcOrd="0" destOrd="0" presId="urn:microsoft.com/office/officeart/2005/8/layout/venn2"/>
    <dgm:cxn modelId="{78D2623A-C821-4590-82A7-DA64587DBECE}" type="presOf" srcId="{25BE813E-D8EB-4A1D-83B9-A8F780B4DF9D}" destId="{EC8715B8-B669-4282-BB77-9F4022620192}" srcOrd="1" destOrd="0" presId="urn:microsoft.com/office/officeart/2005/8/layout/venn2"/>
    <dgm:cxn modelId="{A1B7BA22-3D5A-4E7D-A168-415729ACD671}" srcId="{88A11B7F-03C8-4979-A512-32B272DB9E66}" destId="{08A1D2BD-823F-4582-B68A-C1F4EA5C34A1}" srcOrd="0" destOrd="0" parTransId="{0989C380-D025-4D5A-BBE9-D08095814A0C}" sibTransId="{5052F566-1E2B-4CC6-B40B-905FDAED2D5C}"/>
    <dgm:cxn modelId="{5854714F-48FD-4FD4-8F37-8D88ABB8E8BD}" srcId="{88A11B7F-03C8-4979-A512-32B272DB9E66}" destId="{A3F4DDA0-27A0-4D76-BE48-3857DFAFD0F9}" srcOrd="1" destOrd="0" parTransId="{62E22887-2CB2-43A8-9614-EB4479A8BABC}" sibTransId="{7EF26B19-8A0D-4ED0-B539-01707713CCB7}"/>
    <dgm:cxn modelId="{8BA3E0ED-493C-48C1-80FC-99C7D6CFF736}" type="presOf" srcId="{88A11B7F-03C8-4979-A512-32B272DB9E66}" destId="{BA16BC40-AF6E-4E21-A244-23272BA27B04}" srcOrd="0" destOrd="0" presId="urn:microsoft.com/office/officeart/2005/8/layout/venn2"/>
    <dgm:cxn modelId="{16E65036-AE57-4E1D-8403-88E1551609E5}" type="presOf" srcId="{25BE813E-D8EB-4A1D-83B9-A8F780B4DF9D}" destId="{C1E788E8-175A-4EC9-90E2-A218C3788326}" srcOrd="0" destOrd="0" presId="urn:microsoft.com/office/officeart/2005/8/layout/venn2"/>
    <dgm:cxn modelId="{6B6B9417-0166-4DC3-A06E-77AB80FECA44}" srcId="{88A11B7F-03C8-4979-A512-32B272DB9E66}" destId="{25BE813E-D8EB-4A1D-83B9-A8F780B4DF9D}" srcOrd="2" destOrd="0" parTransId="{2869A432-0604-4EC9-82C3-9864FB2F56B2}" sibTransId="{A6C34E87-144E-4C8C-AE6A-B02047C9C518}"/>
    <dgm:cxn modelId="{83FFD642-40D0-4A08-986D-9DC28CDDB44E}" type="presParOf" srcId="{BA16BC40-AF6E-4E21-A244-23272BA27B04}" destId="{13AB13C7-A264-42D9-9192-2C233A62F994}" srcOrd="0" destOrd="0" presId="urn:microsoft.com/office/officeart/2005/8/layout/venn2"/>
    <dgm:cxn modelId="{9ECCF6A6-6D78-4B86-96D4-0D79637D896B}" type="presParOf" srcId="{13AB13C7-A264-42D9-9192-2C233A62F994}" destId="{6E89DCB9-07FA-4E5F-8FB1-1E6A217F6905}" srcOrd="0" destOrd="0" presId="urn:microsoft.com/office/officeart/2005/8/layout/venn2"/>
    <dgm:cxn modelId="{B6E60073-4704-4DE6-B20E-ABA5047A6DA8}" type="presParOf" srcId="{13AB13C7-A264-42D9-9192-2C233A62F994}" destId="{66939748-C4BC-47D9-ABE5-BD26DF152CD7}" srcOrd="1" destOrd="0" presId="urn:microsoft.com/office/officeart/2005/8/layout/venn2"/>
    <dgm:cxn modelId="{B4AC519C-A42E-48B5-B969-4F3FE8480488}" type="presParOf" srcId="{BA16BC40-AF6E-4E21-A244-23272BA27B04}" destId="{1AFF132D-7C27-4C62-9E97-938C4F6D489D}" srcOrd="1" destOrd="0" presId="urn:microsoft.com/office/officeart/2005/8/layout/venn2"/>
    <dgm:cxn modelId="{E6400FA9-E3AA-4730-9454-296653228755}" type="presParOf" srcId="{1AFF132D-7C27-4C62-9E97-938C4F6D489D}" destId="{AC49BA63-0F51-4C38-AC43-E682A93E25AD}" srcOrd="0" destOrd="0" presId="urn:microsoft.com/office/officeart/2005/8/layout/venn2"/>
    <dgm:cxn modelId="{2065FF07-707B-4AC6-9227-FA5289F76301}" type="presParOf" srcId="{1AFF132D-7C27-4C62-9E97-938C4F6D489D}" destId="{47C95032-38F5-473D-92EB-6AD22F20F50A}" srcOrd="1" destOrd="0" presId="urn:microsoft.com/office/officeart/2005/8/layout/venn2"/>
    <dgm:cxn modelId="{70E4162E-E9C4-4E81-B241-045686EB21DE}" type="presParOf" srcId="{BA16BC40-AF6E-4E21-A244-23272BA27B04}" destId="{290AB121-2D6F-42FA-A5B1-C3A1E86FCEE5}" srcOrd="2" destOrd="0" presId="urn:microsoft.com/office/officeart/2005/8/layout/venn2"/>
    <dgm:cxn modelId="{26BD60D5-D72C-4A42-8A40-62DC36302A5A}" type="presParOf" srcId="{290AB121-2D6F-42FA-A5B1-C3A1E86FCEE5}" destId="{C1E788E8-175A-4EC9-90E2-A218C3788326}" srcOrd="0" destOrd="0" presId="urn:microsoft.com/office/officeart/2005/8/layout/venn2"/>
    <dgm:cxn modelId="{FBAC7A5C-0308-4577-82B3-96DFA525BC16}" type="presParOf" srcId="{290AB121-2D6F-42FA-A5B1-C3A1E86FCEE5}" destId="{EC8715B8-B669-4282-BB77-9F4022620192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F85A3C8-6F29-479A-8436-282F8C2FBC07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E2622C9A-9AAF-4F18-B532-3D18387EDA36}">
      <dgm:prSet phldrT="[Texto]"/>
      <dgm:spPr/>
      <dgm:t>
        <a:bodyPr/>
        <a:lstStyle/>
        <a:p>
          <a:r>
            <a:rPr lang="pt-BR" dirty="0" smtClean="0"/>
            <a:t>Fornecedor</a:t>
          </a:r>
          <a:endParaRPr lang="pt-BR" dirty="0"/>
        </a:p>
      </dgm:t>
    </dgm:pt>
    <dgm:pt modelId="{39D7F94E-C395-4532-B7CE-89C3E3585F71}" type="parTrans" cxnId="{910B03D4-2C28-4EDD-8D96-0BAC8E79247B}">
      <dgm:prSet/>
      <dgm:spPr/>
      <dgm:t>
        <a:bodyPr/>
        <a:lstStyle/>
        <a:p>
          <a:endParaRPr lang="pt-BR"/>
        </a:p>
      </dgm:t>
    </dgm:pt>
    <dgm:pt modelId="{00BA0A2E-9B8C-4341-B251-D1EF969B81D9}" type="sibTrans" cxnId="{910B03D4-2C28-4EDD-8D96-0BAC8E79247B}">
      <dgm:prSet/>
      <dgm:spPr/>
      <dgm:t>
        <a:bodyPr/>
        <a:lstStyle/>
        <a:p>
          <a:endParaRPr lang="pt-BR"/>
        </a:p>
      </dgm:t>
    </dgm:pt>
    <dgm:pt modelId="{09FB66EF-0FE6-4F36-A6A7-31CE7118B152}">
      <dgm:prSet phldrT="[Texto]"/>
      <dgm:spPr/>
      <dgm:t>
        <a:bodyPr/>
        <a:lstStyle/>
        <a:p>
          <a:r>
            <a:rPr lang="pt-BR" dirty="0" smtClean="0"/>
            <a:t>Empresa</a:t>
          </a:r>
          <a:endParaRPr lang="pt-BR" dirty="0"/>
        </a:p>
      </dgm:t>
    </dgm:pt>
    <dgm:pt modelId="{B9D46821-A271-40A8-A248-7F31A7640024}" type="parTrans" cxnId="{DE862F60-F85E-4E96-84F8-0FDF633AB80F}">
      <dgm:prSet/>
      <dgm:spPr/>
      <dgm:t>
        <a:bodyPr/>
        <a:lstStyle/>
        <a:p>
          <a:endParaRPr lang="pt-BR"/>
        </a:p>
      </dgm:t>
    </dgm:pt>
    <dgm:pt modelId="{85A9BFBC-3B7C-4403-BC7E-C4AD915F59A2}" type="sibTrans" cxnId="{DE862F60-F85E-4E96-84F8-0FDF633AB80F}">
      <dgm:prSet/>
      <dgm:spPr/>
      <dgm:t>
        <a:bodyPr/>
        <a:lstStyle/>
        <a:p>
          <a:endParaRPr lang="pt-BR"/>
        </a:p>
      </dgm:t>
    </dgm:pt>
    <dgm:pt modelId="{ED04A6F8-16F4-43AF-8F97-E7B623B5A0D9}">
      <dgm:prSet phldrT="[Texto]"/>
      <dgm:spPr/>
      <dgm:t>
        <a:bodyPr/>
        <a:lstStyle/>
        <a:p>
          <a:r>
            <a:rPr lang="pt-BR" dirty="0" smtClean="0"/>
            <a:t>Distribuidor</a:t>
          </a:r>
          <a:endParaRPr lang="pt-BR" dirty="0"/>
        </a:p>
      </dgm:t>
    </dgm:pt>
    <dgm:pt modelId="{F9E364D2-0364-422E-9149-88BF836D1D61}" type="parTrans" cxnId="{89767808-ED2F-4B50-93A2-8A9A27D98C21}">
      <dgm:prSet/>
      <dgm:spPr/>
      <dgm:t>
        <a:bodyPr/>
        <a:lstStyle/>
        <a:p>
          <a:endParaRPr lang="pt-BR"/>
        </a:p>
      </dgm:t>
    </dgm:pt>
    <dgm:pt modelId="{339BF54F-FDA3-4832-AEB4-FA9BD53DF2F7}" type="sibTrans" cxnId="{89767808-ED2F-4B50-93A2-8A9A27D98C21}">
      <dgm:prSet/>
      <dgm:spPr/>
      <dgm:t>
        <a:bodyPr/>
        <a:lstStyle/>
        <a:p>
          <a:endParaRPr lang="pt-BR"/>
        </a:p>
      </dgm:t>
    </dgm:pt>
    <dgm:pt modelId="{5782160B-40CF-417A-8D5A-992CA1B78DC8}">
      <dgm:prSet/>
      <dgm:spPr/>
      <dgm:t>
        <a:bodyPr/>
        <a:lstStyle/>
        <a:p>
          <a:r>
            <a:rPr lang="pt-BR" dirty="0" smtClean="0"/>
            <a:t>Cliente</a:t>
          </a:r>
          <a:endParaRPr lang="pt-BR" dirty="0"/>
        </a:p>
      </dgm:t>
    </dgm:pt>
    <dgm:pt modelId="{56D56F31-992D-4775-B420-511277DA34B1}" type="parTrans" cxnId="{4EF6F5C2-DAA5-4F41-8A0B-0C5718932406}">
      <dgm:prSet/>
      <dgm:spPr/>
      <dgm:t>
        <a:bodyPr/>
        <a:lstStyle/>
        <a:p>
          <a:endParaRPr lang="pt-BR"/>
        </a:p>
      </dgm:t>
    </dgm:pt>
    <dgm:pt modelId="{21DFD16F-AA0D-4846-84B2-DD939A6672B3}" type="sibTrans" cxnId="{4EF6F5C2-DAA5-4F41-8A0B-0C5718932406}">
      <dgm:prSet/>
      <dgm:spPr/>
      <dgm:t>
        <a:bodyPr/>
        <a:lstStyle/>
        <a:p>
          <a:endParaRPr lang="pt-BR"/>
        </a:p>
      </dgm:t>
    </dgm:pt>
    <dgm:pt modelId="{C42B35FA-57EF-4617-A58A-00246CD7F3B7}">
      <dgm:prSet/>
      <dgm:spPr/>
      <dgm:t>
        <a:bodyPr/>
        <a:lstStyle/>
        <a:p>
          <a:r>
            <a:rPr lang="pt-BR" dirty="0" smtClean="0"/>
            <a:t>Cliente do Cliente</a:t>
          </a:r>
          <a:endParaRPr lang="pt-BR" dirty="0"/>
        </a:p>
      </dgm:t>
    </dgm:pt>
    <dgm:pt modelId="{9705FF0C-2519-4E0C-915C-2611071C31E0}" type="parTrans" cxnId="{57FED702-F2A3-4A19-A19C-760811F3E672}">
      <dgm:prSet/>
      <dgm:spPr/>
      <dgm:t>
        <a:bodyPr/>
        <a:lstStyle/>
        <a:p>
          <a:endParaRPr lang="pt-BR"/>
        </a:p>
      </dgm:t>
    </dgm:pt>
    <dgm:pt modelId="{F5B5BAFC-DFE0-4BBA-BE60-FF4412D5C36F}" type="sibTrans" cxnId="{57FED702-F2A3-4A19-A19C-760811F3E672}">
      <dgm:prSet/>
      <dgm:spPr/>
      <dgm:t>
        <a:bodyPr/>
        <a:lstStyle/>
        <a:p>
          <a:endParaRPr lang="pt-BR"/>
        </a:p>
      </dgm:t>
    </dgm:pt>
    <dgm:pt modelId="{8C3D3D49-124F-46BD-8189-B43055A857AC}" type="pres">
      <dgm:prSet presAssocID="{2F85A3C8-6F29-479A-8436-282F8C2FBC07}" presName="Name0" presStyleCnt="0">
        <dgm:presLayoutVars>
          <dgm:dir/>
          <dgm:resizeHandles val="exact"/>
        </dgm:presLayoutVars>
      </dgm:prSet>
      <dgm:spPr/>
    </dgm:pt>
    <dgm:pt modelId="{8C846090-96A4-4976-B48E-0E4F7B9AECD0}" type="pres">
      <dgm:prSet presAssocID="{E2622C9A-9AAF-4F18-B532-3D18387EDA36}" presName="node" presStyleLbl="node1" presStyleIdx="0" presStyleCnt="5">
        <dgm:presLayoutVars>
          <dgm:bulletEnabled val="1"/>
        </dgm:presLayoutVars>
      </dgm:prSet>
      <dgm:spPr/>
    </dgm:pt>
    <dgm:pt modelId="{55D72A13-0EF8-4958-930F-F1D84ED097CB}" type="pres">
      <dgm:prSet presAssocID="{00BA0A2E-9B8C-4341-B251-D1EF969B81D9}" presName="sibTrans" presStyleLbl="sibTrans2D1" presStyleIdx="0" presStyleCnt="4"/>
      <dgm:spPr/>
    </dgm:pt>
    <dgm:pt modelId="{E0BDA769-25B5-45E6-B14C-F983D9C2E8C9}" type="pres">
      <dgm:prSet presAssocID="{00BA0A2E-9B8C-4341-B251-D1EF969B81D9}" presName="connectorText" presStyleLbl="sibTrans2D1" presStyleIdx="0" presStyleCnt="4"/>
      <dgm:spPr/>
    </dgm:pt>
    <dgm:pt modelId="{DAF8A4CB-7D9F-4739-A0D8-ADAF09CF020C}" type="pres">
      <dgm:prSet presAssocID="{09FB66EF-0FE6-4F36-A6A7-31CE7118B152}" presName="node" presStyleLbl="node1" presStyleIdx="1" presStyleCnt="5">
        <dgm:presLayoutVars>
          <dgm:bulletEnabled val="1"/>
        </dgm:presLayoutVars>
      </dgm:prSet>
      <dgm:spPr/>
    </dgm:pt>
    <dgm:pt modelId="{4955B61A-1264-49BE-936C-3560F90C35AB}" type="pres">
      <dgm:prSet presAssocID="{85A9BFBC-3B7C-4403-BC7E-C4AD915F59A2}" presName="sibTrans" presStyleLbl="sibTrans2D1" presStyleIdx="1" presStyleCnt="4"/>
      <dgm:spPr/>
    </dgm:pt>
    <dgm:pt modelId="{3948BFD4-9311-4D14-A70E-93D8A2B6D0B8}" type="pres">
      <dgm:prSet presAssocID="{85A9BFBC-3B7C-4403-BC7E-C4AD915F59A2}" presName="connectorText" presStyleLbl="sibTrans2D1" presStyleIdx="1" presStyleCnt="4"/>
      <dgm:spPr/>
    </dgm:pt>
    <dgm:pt modelId="{93665624-A646-4F7D-A31C-21571C34517C}" type="pres">
      <dgm:prSet presAssocID="{ED04A6F8-16F4-43AF-8F97-E7B623B5A0D9}" presName="node" presStyleLbl="node1" presStyleIdx="2" presStyleCnt="5">
        <dgm:presLayoutVars>
          <dgm:bulletEnabled val="1"/>
        </dgm:presLayoutVars>
      </dgm:prSet>
      <dgm:spPr/>
    </dgm:pt>
    <dgm:pt modelId="{7706A3C1-82A1-47BC-9D7B-A24F7091811A}" type="pres">
      <dgm:prSet presAssocID="{339BF54F-FDA3-4832-AEB4-FA9BD53DF2F7}" presName="sibTrans" presStyleLbl="sibTrans2D1" presStyleIdx="2" presStyleCnt="4"/>
      <dgm:spPr/>
    </dgm:pt>
    <dgm:pt modelId="{33D2E3A7-D3B5-4BF7-96C8-E6A2DC546FB5}" type="pres">
      <dgm:prSet presAssocID="{339BF54F-FDA3-4832-AEB4-FA9BD53DF2F7}" presName="connectorText" presStyleLbl="sibTrans2D1" presStyleIdx="2" presStyleCnt="4"/>
      <dgm:spPr/>
    </dgm:pt>
    <dgm:pt modelId="{450DCBBC-7337-486E-9C84-588A861F0E2E}" type="pres">
      <dgm:prSet presAssocID="{5782160B-40CF-417A-8D5A-992CA1B78DC8}" presName="node" presStyleLbl="node1" presStyleIdx="3" presStyleCnt="5">
        <dgm:presLayoutVars>
          <dgm:bulletEnabled val="1"/>
        </dgm:presLayoutVars>
      </dgm:prSet>
      <dgm:spPr/>
    </dgm:pt>
    <dgm:pt modelId="{97138B85-3B71-43F0-A611-17482641EA6D}" type="pres">
      <dgm:prSet presAssocID="{21DFD16F-AA0D-4846-84B2-DD939A6672B3}" presName="sibTrans" presStyleLbl="sibTrans2D1" presStyleIdx="3" presStyleCnt="4"/>
      <dgm:spPr/>
    </dgm:pt>
    <dgm:pt modelId="{226C11C4-4704-4570-813B-CC83C7D5DDC3}" type="pres">
      <dgm:prSet presAssocID="{21DFD16F-AA0D-4846-84B2-DD939A6672B3}" presName="connectorText" presStyleLbl="sibTrans2D1" presStyleIdx="3" presStyleCnt="4"/>
      <dgm:spPr/>
    </dgm:pt>
    <dgm:pt modelId="{822B37AB-0D1D-48AB-8A27-C2C06AB8E535}" type="pres">
      <dgm:prSet presAssocID="{C42B35FA-57EF-4617-A58A-00246CD7F3B7}" presName="node" presStyleLbl="node1" presStyleIdx="4" presStyleCnt="5">
        <dgm:presLayoutVars>
          <dgm:bulletEnabled val="1"/>
        </dgm:presLayoutVars>
      </dgm:prSet>
      <dgm:spPr/>
    </dgm:pt>
  </dgm:ptLst>
  <dgm:cxnLst>
    <dgm:cxn modelId="{EEED2D90-7CD3-4B00-A477-177B6589363C}" type="presOf" srcId="{339BF54F-FDA3-4832-AEB4-FA9BD53DF2F7}" destId="{33D2E3A7-D3B5-4BF7-96C8-E6A2DC546FB5}" srcOrd="1" destOrd="0" presId="urn:microsoft.com/office/officeart/2005/8/layout/process1"/>
    <dgm:cxn modelId="{13C712FE-C784-4AC6-80E7-08E9FAE2D1C5}" type="presOf" srcId="{ED04A6F8-16F4-43AF-8F97-E7B623B5A0D9}" destId="{93665624-A646-4F7D-A31C-21571C34517C}" srcOrd="0" destOrd="0" presId="urn:microsoft.com/office/officeart/2005/8/layout/process1"/>
    <dgm:cxn modelId="{C3B3A8EC-CB11-47E2-BAE3-43AB0175D055}" type="presOf" srcId="{339BF54F-FDA3-4832-AEB4-FA9BD53DF2F7}" destId="{7706A3C1-82A1-47BC-9D7B-A24F7091811A}" srcOrd="0" destOrd="0" presId="urn:microsoft.com/office/officeart/2005/8/layout/process1"/>
    <dgm:cxn modelId="{89767808-ED2F-4B50-93A2-8A9A27D98C21}" srcId="{2F85A3C8-6F29-479A-8436-282F8C2FBC07}" destId="{ED04A6F8-16F4-43AF-8F97-E7B623B5A0D9}" srcOrd="2" destOrd="0" parTransId="{F9E364D2-0364-422E-9149-88BF836D1D61}" sibTransId="{339BF54F-FDA3-4832-AEB4-FA9BD53DF2F7}"/>
    <dgm:cxn modelId="{BAF7AE7B-8B99-4679-8B05-1D63836B5FA7}" type="presOf" srcId="{5782160B-40CF-417A-8D5A-992CA1B78DC8}" destId="{450DCBBC-7337-486E-9C84-588A861F0E2E}" srcOrd="0" destOrd="0" presId="urn:microsoft.com/office/officeart/2005/8/layout/process1"/>
    <dgm:cxn modelId="{DE862F60-F85E-4E96-84F8-0FDF633AB80F}" srcId="{2F85A3C8-6F29-479A-8436-282F8C2FBC07}" destId="{09FB66EF-0FE6-4F36-A6A7-31CE7118B152}" srcOrd="1" destOrd="0" parTransId="{B9D46821-A271-40A8-A248-7F31A7640024}" sibTransId="{85A9BFBC-3B7C-4403-BC7E-C4AD915F59A2}"/>
    <dgm:cxn modelId="{8803A2A3-BC1A-433C-A156-A41C88E4828E}" type="presOf" srcId="{85A9BFBC-3B7C-4403-BC7E-C4AD915F59A2}" destId="{3948BFD4-9311-4D14-A70E-93D8A2B6D0B8}" srcOrd="1" destOrd="0" presId="urn:microsoft.com/office/officeart/2005/8/layout/process1"/>
    <dgm:cxn modelId="{A9F55754-211F-4249-994D-9B4097C4BA30}" type="presOf" srcId="{00BA0A2E-9B8C-4341-B251-D1EF969B81D9}" destId="{E0BDA769-25B5-45E6-B14C-F983D9C2E8C9}" srcOrd="1" destOrd="0" presId="urn:microsoft.com/office/officeart/2005/8/layout/process1"/>
    <dgm:cxn modelId="{A01FFBA8-5A0E-404C-BD8D-68193DA0B4BC}" type="presOf" srcId="{21DFD16F-AA0D-4846-84B2-DD939A6672B3}" destId="{226C11C4-4704-4570-813B-CC83C7D5DDC3}" srcOrd="1" destOrd="0" presId="urn:microsoft.com/office/officeart/2005/8/layout/process1"/>
    <dgm:cxn modelId="{F62E7997-406D-4426-B296-C49D3BB773DE}" type="presOf" srcId="{09FB66EF-0FE6-4F36-A6A7-31CE7118B152}" destId="{DAF8A4CB-7D9F-4739-A0D8-ADAF09CF020C}" srcOrd="0" destOrd="0" presId="urn:microsoft.com/office/officeart/2005/8/layout/process1"/>
    <dgm:cxn modelId="{59BB9D28-265C-43AC-9FFF-546DB6059846}" type="presOf" srcId="{2F85A3C8-6F29-479A-8436-282F8C2FBC07}" destId="{8C3D3D49-124F-46BD-8189-B43055A857AC}" srcOrd="0" destOrd="0" presId="urn:microsoft.com/office/officeart/2005/8/layout/process1"/>
    <dgm:cxn modelId="{4EF6F5C2-DAA5-4F41-8A0B-0C5718932406}" srcId="{2F85A3C8-6F29-479A-8436-282F8C2FBC07}" destId="{5782160B-40CF-417A-8D5A-992CA1B78DC8}" srcOrd="3" destOrd="0" parTransId="{56D56F31-992D-4775-B420-511277DA34B1}" sibTransId="{21DFD16F-AA0D-4846-84B2-DD939A6672B3}"/>
    <dgm:cxn modelId="{57FED702-F2A3-4A19-A19C-760811F3E672}" srcId="{2F85A3C8-6F29-479A-8436-282F8C2FBC07}" destId="{C42B35FA-57EF-4617-A58A-00246CD7F3B7}" srcOrd="4" destOrd="0" parTransId="{9705FF0C-2519-4E0C-915C-2611071C31E0}" sibTransId="{F5B5BAFC-DFE0-4BBA-BE60-FF4412D5C36F}"/>
    <dgm:cxn modelId="{497D7121-EE54-4C92-9305-0B3D15FB9A9D}" type="presOf" srcId="{21DFD16F-AA0D-4846-84B2-DD939A6672B3}" destId="{97138B85-3B71-43F0-A611-17482641EA6D}" srcOrd="0" destOrd="0" presId="urn:microsoft.com/office/officeart/2005/8/layout/process1"/>
    <dgm:cxn modelId="{C17BBEAA-89F6-4F1B-974B-481952D1D66E}" type="presOf" srcId="{00BA0A2E-9B8C-4341-B251-D1EF969B81D9}" destId="{55D72A13-0EF8-4958-930F-F1D84ED097CB}" srcOrd="0" destOrd="0" presId="urn:microsoft.com/office/officeart/2005/8/layout/process1"/>
    <dgm:cxn modelId="{661431AF-6718-4A32-94C0-FEE0136F6834}" type="presOf" srcId="{E2622C9A-9AAF-4F18-B532-3D18387EDA36}" destId="{8C846090-96A4-4976-B48E-0E4F7B9AECD0}" srcOrd="0" destOrd="0" presId="urn:microsoft.com/office/officeart/2005/8/layout/process1"/>
    <dgm:cxn modelId="{9085AE5F-BBE9-4240-9C5F-02D30AAEA0D6}" type="presOf" srcId="{C42B35FA-57EF-4617-A58A-00246CD7F3B7}" destId="{822B37AB-0D1D-48AB-8A27-C2C06AB8E535}" srcOrd="0" destOrd="0" presId="urn:microsoft.com/office/officeart/2005/8/layout/process1"/>
    <dgm:cxn modelId="{2B8F4141-62F8-4047-8737-BA275BC5AA86}" type="presOf" srcId="{85A9BFBC-3B7C-4403-BC7E-C4AD915F59A2}" destId="{4955B61A-1264-49BE-936C-3560F90C35AB}" srcOrd="0" destOrd="0" presId="urn:microsoft.com/office/officeart/2005/8/layout/process1"/>
    <dgm:cxn modelId="{910B03D4-2C28-4EDD-8D96-0BAC8E79247B}" srcId="{2F85A3C8-6F29-479A-8436-282F8C2FBC07}" destId="{E2622C9A-9AAF-4F18-B532-3D18387EDA36}" srcOrd="0" destOrd="0" parTransId="{39D7F94E-C395-4532-B7CE-89C3E3585F71}" sibTransId="{00BA0A2E-9B8C-4341-B251-D1EF969B81D9}"/>
    <dgm:cxn modelId="{01BFB955-5A3C-4696-938E-E7CD6F08B097}" type="presParOf" srcId="{8C3D3D49-124F-46BD-8189-B43055A857AC}" destId="{8C846090-96A4-4976-B48E-0E4F7B9AECD0}" srcOrd="0" destOrd="0" presId="urn:microsoft.com/office/officeart/2005/8/layout/process1"/>
    <dgm:cxn modelId="{74DD157D-1A44-4FF9-B3BF-7FA28B7C61E0}" type="presParOf" srcId="{8C3D3D49-124F-46BD-8189-B43055A857AC}" destId="{55D72A13-0EF8-4958-930F-F1D84ED097CB}" srcOrd="1" destOrd="0" presId="urn:microsoft.com/office/officeart/2005/8/layout/process1"/>
    <dgm:cxn modelId="{D8EA2F38-0CAD-43A0-948E-A817446BC15E}" type="presParOf" srcId="{55D72A13-0EF8-4958-930F-F1D84ED097CB}" destId="{E0BDA769-25B5-45E6-B14C-F983D9C2E8C9}" srcOrd="0" destOrd="0" presId="urn:microsoft.com/office/officeart/2005/8/layout/process1"/>
    <dgm:cxn modelId="{48A1C989-12B9-4AD8-B2EE-ED1331599B04}" type="presParOf" srcId="{8C3D3D49-124F-46BD-8189-B43055A857AC}" destId="{DAF8A4CB-7D9F-4739-A0D8-ADAF09CF020C}" srcOrd="2" destOrd="0" presId="urn:microsoft.com/office/officeart/2005/8/layout/process1"/>
    <dgm:cxn modelId="{404B5461-BDCC-43CB-A42A-2673D0900A18}" type="presParOf" srcId="{8C3D3D49-124F-46BD-8189-B43055A857AC}" destId="{4955B61A-1264-49BE-936C-3560F90C35AB}" srcOrd="3" destOrd="0" presId="urn:microsoft.com/office/officeart/2005/8/layout/process1"/>
    <dgm:cxn modelId="{B1C39CCF-38E7-454D-846D-8DC5327E78D8}" type="presParOf" srcId="{4955B61A-1264-49BE-936C-3560F90C35AB}" destId="{3948BFD4-9311-4D14-A70E-93D8A2B6D0B8}" srcOrd="0" destOrd="0" presId="urn:microsoft.com/office/officeart/2005/8/layout/process1"/>
    <dgm:cxn modelId="{5904A65F-3AE7-4712-BD53-D83DF85C734D}" type="presParOf" srcId="{8C3D3D49-124F-46BD-8189-B43055A857AC}" destId="{93665624-A646-4F7D-A31C-21571C34517C}" srcOrd="4" destOrd="0" presId="urn:microsoft.com/office/officeart/2005/8/layout/process1"/>
    <dgm:cxn modelId="{B0CDD1B2-EB0D-4ABF-ABB8-91D3E5FBD0AF}" type="presParOf" srcId="{8C3D3D49-124F-46BD-8189-B43055A857AC}" destId="{7706A3C1-82A1-47BC-9D7B-A24F7091811A}" srcOrd="5" destOrd="0" presId="urn:microsoft.com/office/officeart/2005/8/layout/process1"/>
    <dgm:cxn modelId="{BAAA7D8B-F371-4B65-B422-144FD1F98671}" type="presParOf" srcId="{7706A3C1-82A1-47BC-9D7B-A24F7091811A}" destId="{33D2E3A7-D3B5-4BF7-96C8-E6A2DC546FB5}" srcOrd="0" destOrd="0" presId="urn:microsoft.com/office/officeart/2005/8/layout/process1"/>
    <dgm:cxn modelId="{3EC7A7D1-69A3-4D6E-B5B1-CD2C7D2B219F}" type="presParOf" srcId="{8C3D3D49-124F-46BD-8189-B43055A857AC}" destId="{450DCBBC-7337-486E-9C84-588A861F0E2E}" srcOrd="6" destOrd="0" presId="urn:microsoft.com/office/officeart/2005/8/layout/process1"/>
    <dgm:cxn modelId="{89402D32-F275-4845-BC7B-34A9F10D7B60}" type="presParOf" srcId="{8C3D3D49-124F-46BD-8189-B43055A857AC}" destId="{97138B85-3B71-43F0-A611-17482641EA6D}" srcOrd="7" destOrd="0" presId="urn:microsoft.com/office/officeart/2005/8/layout/process1"/>
    <dgm:cxn modelId="{F8E0D193-0395-47DD-8D3C-4845A5F84048}" type="presParOf" srcId="{97138B85-3B71-43F0-A611-17482641EA6D}" destId="{226C11C4-4704-4570-813B-CC83C7D5DDC3}" srcOrd="0" destOrd="0" presId="urn:microsoft.com/office/officeart/2005/8/layout/process1"/>
    <dgm:cxn modelId="{86A4DF8D-A3A9-4A64-BCDB-D0D74D6EC5DC}" type="presParOf" srcId="{8C3D3D49-124F-46BD-8189-B43055A857AC}" destId="{822B37AB-0D1D-48AB-8A27-C2C06AB8E535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89DCB9-07FA-4E5F-8FB1-1E6A217F6905}">
      <dsp:nvSpPr>
        <dsp:cNvPr id="0" name=""/>
        <dsp:cNvSpPr/>
      </dsp:nvSpPr>
      <dsp:spPr>
        <a:xfrm>
          <a:off x="1354666" y="0"/>
          <a:ext cx="5418667" cy="541866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kern="1200" dirty="0" err="1" smtClean="0"/>
            <a:t>Supply</a:t>
          </a:r>
          <a:r>
            <a:rPr lang="pt-BR" sz="1900" kern="1200" dirty="0" smtClean="0"/>
            <a:t> Chain Management</a:t>
          </a:r>
          <a:endParaRPr lang="pt-BR" sz="1900" kern="1200" dirty="0"/>
        </a:p>
      </dsp:txBody>
      <dsp:txXfrm>
        <a:off x="3117087" y="270933"/>
        <a:ext cx="1893824" cy="812800"/>
      </dsp:txXfrm>
    </dsp:sp>
    <dsp:sp modelId="{AC49BA63-0F51-4C38-AC43-E682A93E25AD}">
      <dsp:nvSpPr>
        <dsp:cNvPr id="0" name=""/>
        <dsp:cNvSpPr/>
      </dsp:nvSpPr>
      <dsp:spPr>
        <a:xfrm>
          <a:off x="2031999" y="1354666"/>
          <a:ext cx="4064000" cy="40640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kern="1200" dirty="0" smtClean="0"/>
            <a:t>Logística</a:t>
          </a:r>
          <a:endParaRPr lang="pt-BR" sz="1900" kern="1200" dirty="0"/>
        </a:p>
      </dsp:txBody>
      <dsp:txXfrm>
        <a:off x="3117087" y="1608666"/>
        <a:ext cx="1893824" cy="762000"/>
      </dsp:txXfrm>
    </dsp:sp>
    <dsp:sp modelId="{C1E788E8-175A-4EC9-90E2-A218C3788326}">
      <dsp:nvSpPr>
        <dsp:cNvPr id="0" name=""/>
        <dsp:cNvSpPr/>
      </dsp:nvSpPr>
      <dsp:spPr>
        <a:xfrm>
          <a:off x="2709333" y="2709333"/>
          <a:ext cx="2709333" cy="27093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kern="1200" dirty="0" smtClean="0"/>
            <a:t>Estoque, Transporte e Armazenagem</a:t>
          </a:r>
          <a:endParaRPr lang="pt-BR" sz="1900" kern="1200" dirty="0"/>
        </a:p>
      </dsp:txBody>
      <dsp:txXfrm>
        <a:off x="3106105" y="3386666"/>
        <a:ext cx="1915788" cy="135466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846090-96A4-4976-B48E-0E4F7B9AECD0}">
      <dsp:nvSpPr>
        <dsp:cNvPr id="0" name=""/>
        <dsp:cNvSpPr/>
      </dsp:nvSpPr>
      <dsp:spPr>
        <a:xfrm>
          <a:off x="4197" y="1300350"/>
          <a:ext cx="1301199" cy="7807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/>
            <a:t>Fornecedor</a:t>
          </a:r>
          <a:endParaRPr lang="pt-BR" sz="1600" kern="1200" dirty="0"/>
        </a:p>
      </dsp:txBody>
      <dsp:txXfrm>
        <a:off x="27063" y="1323216"/>
        <a:ext cx="1255467" cy="734987"/>
      </dsp:txXfrm>
    </dsp:sp>
    <dsp:sp modelId="{55D72A13-0EF8-4958-930F-F1D84ED097CB}">
      <dsp:nvSpPr>
        <dsp:cNvPr id="0" name=""/>
        <dsp:cNvSpPr/>
      </dsp:nvSpPr>
      <dsp:spPr>
        <a:xfrm>
          <a:off x="1435516" y="1529361"/>
          <a:ext cx="275854" cy="32269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300" kern="1200"/>
        </a:p>
      </dsp:txBody>
      <dsp:txXfrm>
        <a:off x="1435516" y="1593900"/>
        <a:ext cx="193098" cy="193619"/>
      </dsp:txXfrm>
    </dsp:sp>
    <dsp:sp modelId="{DAF8A4CB-7D9F-4739-A0D8-ADAF09CF020C}">
      <dsp:nvSpPr>
        <dsp:cNvPr id="0" name=""/>
        <dsp:cNvSpPr/>
      </dsp:nvSpPr>
      <dsp:spPr>
        <a:xfrm>
          <a:off x="1825876" y="1300350"/>
          <a:ext cx="1301199" cy="7807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/>
            <a:t>Empresa</a:t>
          </a:r>
          <a:endParaRPr lang="pt-BR" sz="1600" kern="1200" dirty="0"/>
        </a:p>
      </dsp:txBody>
      <dsp:txXfrm>
        <a:off x="1848742" y="1323216"/>
        <a:ext cx="1255467" cy="734987"/>
      </dsp:txXfrm>
    </dsp:sp>
    <dsp:sp modelId="{4955B61A-1264-49BE-936C-3560F90C35AB}">
      <dsp:nvSpPr>
        <dsp:cNvPr id="0" name=""/>
        <dsp:cNvSpPr/>
      </dsp:nvSpPr>
      <dsp:spPr>
        <a:xfrm>
          <a:off x="3257196" y="1529361"/>
          <a:ext cx="275854" cy="32269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300" kern="1200"/>
        </a:p>
      </dsp:txBody>
      <dsp:txXfrm>
        <a:off x="3257196" y="1593900"/>
        <a:ext cx="193098" cy="193619"/>
      </dsp:txXfrm>
    </dsp:sp>
    <dsp:sp modelId="{93665624-A646-4F7D-A31C-21571C34517C}">
      <dsp:nvSpPr>
        <dsp:cNvPr id="0" name=""/>
        <dsp:cNvSpPr/>
      </dsp:nvSpPr>
      <dsp:spPr>
        <a:xfrm>
          <a:off x="3647556" y="1300350"/>
          <a:ext cx="1301199" cy="7807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/>
            <a:t>Distribuidor</a:t>
          </a:r>
          <a:endParaRPr lang="pt-BR" sz="1600" kern="1200" dirty="0"/>
        </a:p>
      </dsp:txBody>
      <dsp:txXfrm>
        <a:off x="3670422" y="1323216"/>
        <a:ext cx="1255467" cy="734987"/>
      </dsp:txXfrm>
    </dsp:sp>
    <dsp:sp modelId="{7706A3C1-82A1-47BC-9D7B-A24F7091811A}">
      <dsp:nvSpPr>
        <dsp:cNvPr id="0" name=""/>
        <dsp:cNvSpPr/>
      </dsp:nvSpPr>
      <dsp:spPr>
        <a:xfrm>
          <a:off x="5078875" y="1529361"/>
          <a:ext cx="275854" cy="32269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300" kern="1200"/>
        </a:p>
      </dsp:txBody>
      <dsp:txXfrm>
        <a:off x="5078875" y="1593900"/>
        <a:ext cx="193098" cy="193619"/>
      </dsp:txXfrm>
    </dsp:sp>
    <dsp:sp modelId="{450DCBBC-7337-486E-9C84-588A861F0E2E}">
      <dsp:nvSpPr>
        <dsp:cNvPr id="0" name=""/>
        <dsp:cNvSpPr/>
      </dsp:nvSpPr>
      <dsp:spPr>
        <a:xfrm>
          <a:off x="5469235" y="1300350"/>
          <a:ext cx="1301199" cy="7807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/>
            <a:t>Cliente</a:t>
          </a:r>
          <a:endParaRPr lang="pt-BR" sz="1600" kern="1200" dirty="0"/>
        </a:p>
      </dsp:txBody>
      <dsp:txXfrm>
        <a:off x="5492101" y="1323216"/>
        <a:ext cx="1255467" cy="734987"/>
      </dsp:txXfrm>
    </dsp:sp>
    <dsp:sp modelId="{97138B85-3B71-43F0-A611-17482641EA6D}">
      <dsp:nvSpPr>
        <dsp:cNvPr id="0" name=""/>
        <dsp:cNvSpPr/>
      </dsp:nvSpPr>
      <dsp:spPr>
        <a:xfrm>
          <a:off x="6900555" y="1529361"/>
          <a:ext cx="275854" cy="32269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300" kern="1200"/>
        </a:p>
      </dsp:txBody>
      <dsp:txXfrm>
        <a:off x="6900555" y="1593900"/>
        <a:ext cx="193098" cy="193619"/>
      </dsp:txXfrm>
    </dsp:sp>
    <dsp:sp modelId="{822B37AB-0D1D-48AB-8A27-C2C06AB8E535}">
      <dsp:nvSpPr>
        <dsp:cNvPr id="0" name=""/>
        <dsp:cNvSpPr/>
      </dsp:nvSpPr>
      <dsp:spPr>
        <a:xfrm>
          <a:off x="7290915" y="1300350"/>
          <a:ext cx="1301199" cy="7807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/>
            <a:t>Cliente do Cliente</a:t>
          </a:r>
          <a:endParaRPr lang="pt-BR" sz="1600" kern="1200" dirty="0"/>
        </a:p>
      </dsp:txBody>
      <dsp:txXfrm>
        <a:off x="7313781" y="1323216"/>
        <a:ext cx="1255467" cy="7349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BBF846-78EC-48BF-A4D5-2E306D5DDD87}" type="datetimeFigureOut">
              <a:rPr lang="pt-BR" smtClean="0"/>
              <a:t>25/02/2014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CCADA7-786A-4E17-924E-CD7D2936A8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1359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CCADA7-786A-4E17-924E-CD7D2936A80E}" type="slidenum">
              <a:rPr lang="pt-BR" smtClean="0"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2053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A8612-855C-43F2-B30F-AB10A3E0C152}" type="datetime1">
              <a:rPr lang="pt-BR" smtClean="0"/>
              <a:t>25/02/2014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Transporte e Logística - Professora Marlene Delmont</a:t>
            </a: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7AD0-0185-4D62-804B-227F97FD87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0296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04895-D536-4C38-B72A-7EEEA1A9B20F}" type="datetime1">
              <a:rPr lang="pt-BR" smtClean="0"/>
              <a:t>25/02/2014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Transporte e Logística - Professora Marlene Delmont</a:t>
            </a: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7AD0-0185-4D62-804B-227F97FD87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3948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10332-B9AB-41FE-85B9-C2B674A3BF9B}" type="datetime1">
              <a:rPr lang="pt-BR" smtClean="0"/>
              <a:t>25/02/2014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Transporte e Logística - Professora Marlene Delmont</a:t>
            </a: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7AD0-0185-4D62-804B-227F97FD871F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448807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E8A62-57D9-4C81-8B74-CFF214F6A59C}" type="datetime1">
              <a:rPr lang="pt-BR" smtClean="0"/>
              <a:t>25/02/2014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Transporte e Logística - Professora Marlene Delmont</a:t>
            </a: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7AD0-0185-4D62-804B-227F97FD87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81552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E103-FCF6-48EB-A4D6-E001D5AE3581}" type="datetime1">
              <a:rPr lang="pt-BR" smtClean="0"/>
              <a:t>25/02/2014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Transporte e Logística - Professora Marlene Delmont</a:t>
            </a: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7AD0-0185-4D62-804B-227F97FD871F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590613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C2F36-47A1-49E5-9341-167BE481DB7C}" type="datetime1">
              <a:rPr lang="pt-BR" smtClean="0"/>
              <a:t>25/02/2014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Transporte e Logística - Professora Marlene Delmont</a:t>
            </a: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7AD0-0185-4D62-804B-227F97FD87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38691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7E71F-BE9B-4D15-9EA2-9A25851F9CDD}" type="datetime1">
              <a:rPr lang="pt-BR" smtClean="0"/>
              <a:t>25/02/2014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Transporte e Logística - Professora Marlene Delmont</a:t>
            </a: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7AD0-0185-4D62-804B-227F97FD87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19876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CB162-1377-4428-9B67-2AC334F0AA4F}" type="datetime1">
              <a:rPr lang="pt-BR" smtClean="0"/>
              <a:t>25/02/2014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Transporte e Logística - Professora Marlene Delmont</a:t>
            </a: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7AD0-0185-4D62-804B-227F97FD87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7416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C1E66-5B03-42CD-94DD-A1D78E70661E}" type="datetime1">
              <a:rPr lang="pt-BR" smtClean="0"/>
              <a:t>25/02/2014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Transporte e Logística - Professora Marlene Delmont</a:t>
            </a: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7AD0-0185-4D62-804B-227F97FD87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2110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49A38-D703-44D4-A819-ED65A29AEE78}" type="datetime1">
              <a:rPr lang="pt-BR" smtClean="0"/>
              <a:t>25/02/2014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Transporte e Logística - Professora Marlene Delmont</a:t>
            </a: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7AD0-0185-4D62-804B-227F97FD87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7926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8C19F-11F2-4FAF-80A0-6471D756433D}" type="datetime1">
              <a:rPr lang="pt-BR" smtClean="0"/>
              <a:t>25/02/2014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Transporte e Logística - Professora Marlene Delmont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7AD0-0185-4D62-804B-227F97FD87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4081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73189-7137-4C42-A06D-D9C9084C3BA0}" type="datetime1">
              <a:rPr lang="pt-BR" smtClean="0"/>
              <a:t>25/02/2014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Transporte e Logística - Professora Marlene Delmont</a:t>
            </a:r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7AD0-0185-4D62-804B-227F97FD87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2120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3D8F0-70D9-415A-83B5-F912135C076C}" type="datetime1">
              <a:rPr lang="pt-BR" smtClean="0"/>
              <a:t>25/02/2014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Transporte e Logística - Professora Marlene Delmont</a:t>
            </a:r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7AD0-0185-4D62-804B-227F97FD87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7699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25A04-220B-4822-8208-6A798D908112}" type="datetime1">
              <a:rPr lang="pt-BR" smtClean="0"/>
              <a:t>25/02/2014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Transporte e Logística - Professora Marlene Delmont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7AD0-0185-4D62-804B-227F97FD87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1706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2B280-16C2-4C46-870F-FEF6B4836C12}" type="datetime1">
              <a:rPr lang="pt-BR" smtClean="0"/>
              <a:t>25/02/2014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Transporte e Logística - Professora Marlene Delmont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7AD0-0185-4D62-804B-227F97FD87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1306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Transporte e Logística - Professora Marlene Delmont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7AD0-0185-4D62-804B-227F97FD871F}" type="slidenum">
              <a:rPr lang="pt-BR" smtClean="0"/>
              <a:t>‹nº›</a:t>
            </a:fld>
            <a:endParaRPr lang="pt-B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DC967-9BE5-40D5-8101-634FD8D0A57E}" type="datetime1">
              <a:rPr lang="pt-BR" smtClean="0"/>
              <a:t>25/02/2014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9780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6A710A-A600-4928-B086-0E6CD595BD70}" type="datetime1">
              <a:rPr lang="pt-BR" smtClean="0"/>
              <a:t>25/02/2014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 smtClean="0"/>
              <a:t>Transporte e Logística - Professora Marlene Delmont</a:t>
            </a: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A1F7AD0-0185-4D62-804B-227F97FD87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515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Transporte e Logística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Aula 2</a:t>
            </a: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Transporte e Logística - Professora Marlene Delmont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2281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uxograma: Processo 1"/>
          <p:cNvSpPr/>
          <p:nvPr/>
        </p:nvSpPr>
        <p:spPr>
          <a:xfrm>
            <a:off x="489398" y="463639"/>
            <a:ext cx="2768957" cy="862885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Funções de </a:t>
            </a:r>
            <a:r>
              <a:rPr lang="pt-BR" dirty="0" err="1" smtClean="0"/>
              <a:t>Backoffice</a:t>
            </a:r>
            <a:endParaRPr lang="pt-BR" dirty="0"/>
          </a:p>
        </p:txBody>
      </p:sp>
      <p:sp>
        <p:nvSpPr>
          <p:cNvPr id="3" name="Fluxograma: Processo 2"/>
          <p:cNvSpPr/>
          <p:nvPr/>
        </p:nvSpPr>
        <p:spPr>
          <a:xfrm>
            <a:off x="6566078" y="450760"/>
            <a:ext cx="2758225" cy="862885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Funções de Front Office</a:t>
            </a:r>
            <a:endParaRPr lang="pt-BR" dirty="0"/>
          </a:p>
        </p:txBody>
      </p:sp>
      <p:sp>
        <p:nvSpPr>
          <p:cNvPr id="4" name="Fluxograma: Preparação 3"/>
          <p:cNvSpPr/>
          <p:nvPr/>
        </p:nvSpPr>
        <p:spPr>
          <a:xfrm>
            <a:off x="3805705" y="1584101"/>
            <a:ext cx="2165798" cy="953037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Tecnologia</a:t>
            </a:r>
            <a:endParaRPr lang="pt-BR" dirty="0"/>
          </a:p>
        </p:txBody>
      </p:sp>
      <p:sp>
        <p:nvSpPr>
          <p:cNvPr id="5" name="Fluxograma: Preparação 4"/>
          <p:cNvSpPr/>
          <p:nvPr/>
        </p:nvSpPr>
        <p:spPr>
          <a:xfrm>
            <a:off x="3739166" y="5376930"/>
            <a:ext cx="2539284" cy="1075386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err="1" smtClean="0"/>
              <a:t>Supply</a:t>
            </a:r>
            <a:r>
              <a:rPr lang="pt-BR" dirty="0" smtClean="0"/>
              <a:t> Chain Management</a:t>
            </a:r>
            <a:endParaRPr lang="pt-BR" dirty="0"/>
          </a:p>
        </p:txBody>
      </p:sp>
      <p:sp>
        <p:nvSpPr>
          <p:cNvPr id="6" name="Fluxograma: Preparação 5"/>
          <p:cNvSpPr/>
          <p:nvPr/>
        </p:nvSpPr>
        <p:spPr>
          <a:xfrm>
            <a:off x="6746382" y="3715553"/>
            <a:ext cx="2060621" cy="888643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Serviços</a:t>
            </a:r>
            <a:endParaRPr lang="pt-BR" dirty="0"/>
          </a:p>
        </p:txBody>
      </p:sp>
      <p:sp>
        <p:nvSpPr>
          <p:cNvPr id="7" name="Fluxograma: Preparação 6"/>
          <p:cNvSpPr/>
          <p:nvPr/>
        </p:nvSpPr>
        <p:spPr>
          <a:xfrm>
            <a:off x="489399" y="5148551"/>
            <a:ext cx="2215164" cy="856446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Finanças</a:t>
            </a:r>
            <a:endParaRPr lang="pt-BR" dirty="0"/>
          </a:p>
        </p:txBody>
      </p:sp>
      <p:sp>
        <p:nvSpPr>
          <p:cNvPr id="8" name="Fluxograma: Preparação 7"/>
          <p:cNvSpPr/>
          <p:nvPr/>
        </p:nvSpPr>
        <p:spPr>
          <a:xfrm>
            <a:off x="489398" y="3815363"/>
            <a:ext cx="2337514" cy="911183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Manufatura</a:t>
            </a:r>
            <a:endParaRPr lang="pt-BR" dirty="0"/>
          </a:p>
        </p:txBody>
      </p:sp>
      <p:sp>
        <p:nvSpPr>
          <p:cNvPr id="9" name="Fluxograma: Preparação 8"/>
          <p:cNvSpPr/>
          <p:nvPr/>
        </p:nvSpPr>
        <p:spPr>
          <a:xfrm>
            <a:off x="6746382" y="2182968"/>
            <a:ext cx="2060621" cy="869325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Vendas</a:t>
            </a:r>
            <a:endParaRPr lang="pt-BR" dirty="0"/>
          </a:p>
        </p:txBody>
      </p:sp>
      <p:sp>
        <p:nvSpPr>
          <p:cNvPr id="10" name="Fluxograma: Preparação 9"/>
          <p:cNvSpPr/>
          <p:nvPr/>
        </p:nvSpPr>
        <p:spPr>
          <a:xfrm>
            <a:off x="489399" y="2393322"/>
            <a:ext cx="2215164" cy="942306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Recursos Humanos</a:t>
            </a:r>
            <a:endParaRPr lang="pt-BR" dirty="0"/>
          </a:p>
        </p:txBody>
      </p:sp>
      <p:sp>
        <p:nvSpPr>
          <p:cNvPr id="11" name="Fluxograma: Processo 10"/>
          <p:cNvSpPr/>
          <p:nvPr/>
        </p:nvSpPr>
        <p:spPr>
          <a:xfrm>
            <a:off x="3861515" y="3596874"/>
            <a:ext cx="2109988" cy="100732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Sistema</a:t>
            </a:r>
          </a:p>
          <a:p>
            <a:pPr algn="ctr"/>
            <a:r>
              <a:rPr lang="pt-BR" dirty="0" smtClean="0"/>
              <a:t>ERP</a:t>
            </a:r>
            <a:endParaRPr lang="pt-BR" dirty="0"/>
          </a:p>
        </p:txBody>
      </p:sp>
      <p:cxnSp>
        <p:nvCxnSpPr>
          <p:cNvPr id="13" name="Conector de seta reta 12"/>
          <p:cNvCxnSpPr/>
          <p:nvPr/>
        </p:nvCxnSpPr>
        <p:spPr>
          <a:xfrm>
            <a:off x="785611" y="1326524"/>
            <a:ext cx="0" cy="579549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de seta reta 14"/>
          <p:cNvCxnSpPr/>
          <p:nvPr/>
        </p:nvCxnSpPr>
        <p:spPr>
          <a:xfrm>
            <a:off x="2826912" y="1339403"/>
            <a:ext cx="0" cy="587063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de seta reta 16"/>
          <p:cNvCxnSpPr/>
          <p:nvPr/>
        </p:nvCxnSpPr>
        <p:spPr>
          <a:xfrm>
            <a:off x="7072645" y="1339403"/>
            <a:ext cx="0" cy="587063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de seta reta 20"/>
          <p:cNvCxnSpPr/>
          <p:nvPr/>
        </p:nvCxnSpPr>
        <p:spPr>
          <a:xfrm flipH="1">
            <a:off x="8654603" y="1307205"/>
            <a:ext cx="12880" cy="560232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de seta reta 28"/>
          <p:cNvCxnSpPr/>
          <p:nvPr/>
        </p:nvCxnSpPr>
        <p:spPr>
          <a:xfrm>
            <a:off x="4888604" y="4726546"/>
            <a:ext cx="0" cy="48939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de seta reta 31"/>
          <p:cNvCxnSpPr/>
          <p:nvPr/>
        </p:nvCxnSpPr>
        <p:spPr>
          <a:xfrm>
            <a:off x="2704563" y="3087935"/>
            <a:ext cx="953037" cy="72742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de seta reta 33"/>
          <p:cNvCxnSpPr/>
          <p:nvPr/>
        </p:nvCxnSpPr>
        <p:spPr>
          <a:xfrm>
            <a:off x="2900964" y="4270954"/>
            <a:ext cx="838202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de seta reta 35"/>
          <p:cNvCxnSpPr/>
          <p:nvPr/>
        </p:nvCxnSpPr>
        <p:spPr>
          <a:xfrm flipV="1">
            <a:off x="2615484" y="4584878"/>
            <a:ext cx="953037" cy="77273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de seta reta 37"/>
          <p:cNvCxnSpPr/>
          <p:nvPr/>
        </p:nvCxnSpPr>
        <p:spPr>
          <a:xfrm>
            <a:off x="6029461" y="4159874"/>
            <a:ext cx="716921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de seta reta 39"/>
          <p:cNvCxnSpPr/>
          <p:nvPr/>
        </p:nvCxnSpPr>
        <p:spPr>
          <a:xfrm flipH="1">
            <a:off x="6104586" y="2864475"/>
            <a:ext cx="759853" cy="85107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de seta reta 41"/>
          <p:cNvCxnSpPr/>
          <p:nvPr/>
        </p:nvCxnSpPr>
        <p:spPr>
          <a:xfrm>
            <a:off x="4888604" y="2617630"/>
            <a:ext cx="0" cy="83401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Espaço Reservado para Rodapé 4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Transporte e Logística - Professora Marlene Delmont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727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Cadeia de Suprimentos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 cadeia de suprimentos é a junção de todos esses setores: fornecedores, fabricantes, distribuidores e atacadistas, clientes e até clientes desses clientes.</a:t>
            </a:r>
          </a:p>
          <a:p>
            <a:r>
              <a:rPr lang="pt-BR" dirty="0" smtClean="0"/>
              <a:t>“ Cadeia de Suprimentos: uma metodologia criada para alinhar todas as atividades de produção, armazenamento e transporte de uma forma sincronizada, visando a obtenção na redução de custos, minimizar ciclos e maximizar o valor percebido pelo usuário final em busca de resultados superiores”. Emerson </a:t>
            </a:r>
            <a:r>
              <a:rPr lang="pt-BR" dirty="0" err="1" smtClean="0"/>
              <a:t>Bold</a:t>
            </a:r>
            <a:r>
              <a:rPr lang="pt-BR" dirty="0" smtClean="0"/>
              <a:t>, 2002</a:t>
            </a: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Transporte e Logística - Professora Marlene Delmont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8779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0335" y="145961"/>
            <a:ext cx="8596668" cy="1320800"/>
          </a:xfrm>
        </p:spPr>
        <p:txBody>
          <a:bodyPr/>
          <a:lstStyle/>
          <a:p>
            <a:r>
              <a:rPr lang="pt-BR" dirty="0" smtClean="0"/>
              <a:t>Gerenciamento de Processos Integrados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3250119"/>
              </p:ext>
            </p:extLst>
          </p:nvPr>
        </p:nvGraphicFramePr>
        <p:xfrm>
          <a:off x="677863" y="2162937"/>
          <a:ext cx="8596312" cy="33814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Transporte e Logística - Professora Marlene Delmont</a:t>
            </a:r>
            <a:endParaRPr lang="pt-BR"/>
          </a:p>
        </p:txBody>
      </p:sp>
      <p:sp>
        <p:nvSpPr>
          <p:cNvPr id="5" name="Seta em curva para cima 4"/>
          <p:cNvSpPr/>
          <p:nvPr/>
        </p:nvSpPr>
        <p:spPr>
          <a:xfrm>
            <a:off x="1262127" y="4521656"/>
            <a:ext cx="7753081" cy="1506828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7" name="Seta em curva para cima 6"/>
          <p:cNvSpPr/>
          <p:nvPr/>
        </p:nvSpPr>
        <p:spPr>
          <a:xfrm rot="10800000">
            <a:off x="1262127" y="1665538"/>
            <a:ext cx="7328079" cy="1392349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8468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uxograma: Processo 4"/>
          <p:cNvSpPr/>
          <p:nvPr/>
        </p:nvSpPr>
        <p:spPr>
          <a:xfrm>
            <a:off x="547350" y="333678"/>
            <a:ext cx="8693240" cy="115909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Plano Integrado da Cadeia de Suprimentos</a:t>
            </a:r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605303" y="2783009"/>
            <a:ext cx="2459865" cy="14295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Plano de Suprimentos</a:t>
            </a:r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3702674" y="2783008"/>
            <a:ext cx="2459865" cy="14295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Plano  de Produção</a:t>
            </a:r>
            <a:endParaRPr lang="pt-BR" dirty="0"/>
          </a:p>
        </p:txBody>
      </p:sp>
      <p:sp>
        <p:nvSpPr>
          <p:cNvPr id="8" name="Retângulo 7"/>
          <p:cNvSpPr/>
          <p:nvPr/>
        </p:nvSpPr>
        <p:spPr>
          <a:xfrm>
            <a:off x="6800045" y="2808767"/>
            <a:ext cx="2459865" cy="14295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Plano de Distribuição</a:t>
            </a:r>
            <a:endParaRPr lang="pt-BR" dirty="0"/>
          </a:p>
        </p:txBody>
      </p:sp>
      <p:sp>
        <p:nvSpPr>
          <p:cNvPr id="9" name="Elipse 8"/>
          <p:cNvSpPr/>
          <p:nvPr/>
        </p:nvSpPr>
        <p:spPr>
          <a:xfrm>
            <a:off x="1545462" y="4515212"/>
            <a:ext cx="6774287" cy="155190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 demanda é o ponto de partida para a elaboração do plano global da Cadeia de Suprimentos.</a:t>
            </a:r>
            <a:endParaRPr lang="pt-BR" dirty="0"/>
          </a:p>
        </p:txBody>
      </p:sp>
      <p:cxnSp>
        <p:nvCxnSpPr>
          <p:cNvPr id="11" name="Conector de seta reta 10"/>
          <p:cNvCxnSpPr/>
          <p:nvPr/>
        </p:nvCxnSpPr>
        <p:spPr>
          <a:xfrm>
            <a:off x="1796601" y="1764405"/>
            <a:ext cx="0" cy="772733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de seta reta 14"/>
          <p:cNvCxnSpPr/>
          <p:nvPr/>
        </p:nvCxnSpPr>
        <p:spPr>
          <a:xfrm>
            <a:off x="8029977" y="1764405"/>
            <a:ext cx="0" cy="772733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de seta reta 17"/>
          <p:cNvCxnSpPr/>
          <p:nvPr/>
        </p:nvCxnSpPr>
        <p:spPr>
          <a:xfrm>
            <a:off x="4913288" y="1764405"/>
            <a:ext cx="0" cy="772733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Transporte e Logística - Professora Marlene Delmont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4694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Logística Reversa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É um segmento da logística que gerencia o fluxo de produtos, de embalagens ou de qualquer outro material agregado ao produto acabado.</a:t>
            </a:r>
          </a:p>
          <a:p>
            <a:r>
              <a:rPr lang="pt-BR" dirty="0" smtClean="0"/>
              <a:t>Deve ser feita desde o local do consumidor até ao local inicial de origem.</a:t>
            </a:r>
          </a:p>
          <a:p>
            <a:r>
              <a:rPr lang="pt-BR" dirty="0" smtClean="0"/>
              <a:t>Cinco pilares que tornaram a logística reversa um segmento de grande atenção:</a:t>
            </a:r>
          </a:p>
          <a:p>
            <a:pPr lvl="1"/>
            <a:r>
              <a:rPr lang="pt-BR" dirty="0" smtClean="0"/>
              <a:t>Problemas ambientais;</a:t>
            </a:r>
          </a:p>
          <a:p>
            <a:pPr lvl="1"/>
            <a:r>
              <a:rPr lang="pt-BR" dirty="0" smtClean="0"/>
              <a:t>Lotação dos aterros sanitários;</a:t>
            </a:r>
          </a:p>
          <a:p>
            <a:pPr lvl="1"/>
            <a:r>
              <a:rPr lang="pt-BR" dirty="0" smtClean="0"/>
              <a:t>Busca de economia de matérias primas</a:t>
            </a:r>
          </a:p>
          <a:p>
            <a:pPr lvl="1"/>
            <a:r>
              <a:rPr lang="pt-BR" dirty="0" smtClean="0"/>
              <a:t>Legislação ambiental;</a:t>
            </a:r>
          </a:p>
          <a:p>
            <a:pPr lvl="1"/>
            <a:r>
              <a:rPr lang="pt-BR" dirty="0" smtClean="0"/>
              <a:t>Consumidor mais exigente e criterioso</a:t>
            </a:r>
            <a:endParaRPr lang="pt-BR" dirty="0"/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Transporte e Logística - Professora Marlene Delmont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44469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Logística Reversa e o E-commerce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Com o crescimento das vendas on-line, os sistemas de  logística reversa, quanto à gestão de devolução de produtos, têm crescido de uma forma exponencial.</a:t>
            </a:r>
          </a:p>
          <a:p>
            <a:r>
              <a:rPr lang="pt-BR" dirty="0" smtClean="0"/>
              <a:t>A maioria dos sistemas de logística reversa são devido a questão das devoluções. Estas podem ser por produtos que não correspondem aos requisitos de qualidade ou por arrependimento do cliente. São divididas em dois segmentos:</a:t>
            </a:r>
          </a:p>
          <a:p>
            <a:pPr lvl="1"/>
            <a:r>
              <a:rPr lang="pt-BR" dirty="0" smtClean="0"/>
              <a:t>Devoluções pelo cliente comprador</a:t>
            </a:r>
          </a:p>
          <a:p>
            <a:pPr lvl="1"/>
            <a:r>
              <a:rPr lang="pt-BR" dirty="0" smtClean="0"/>
              <a:t>Devoluções por erro de carregamento ( que pode ser controlado)</a:t>
            </a: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Transporte e Logística - Professora Marlene Delmont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4453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Logística e a Vantagem Competitiva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1558345"/>
            <a:ext cx="8853032" cy="4483018"/>
          </a:xfrm>
        </p:spPr>
        <p:txBody>
          <a:bodyPr>
            <a:normAutofit/>
          </a:bodyPr>
          <a:lstStyle/>
          <a:p>
            <a:r>
              <a:rPr lang="pt-BR" dirty="0" smtClean="0"/>
              <a:t>Atualmente, a vantagem competitiva é diferenciar.</a:t>
            </a:r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r>
              <a:rPr lang="pt-BR" dirty="0" smtClean="0"/>
              <a:t>A diferenciação deve passar pela otimização dos serviços. </a:t>
            </a:r>
          </a:p>
          <a:p>
            <a:r>
              <a:rPr lang="pt-BR" dirty="0" smtClean="0"/>
              <a:t>Atender o cliente com entrega rápidas, eficazes e ao menor </a:t>
            </a:r>
            <a:r>
              <a:rPr lang="pt-BR" dirty="0" smtClean="0"/>
              <a:t>custo.</a:t>
            </a:r>
            <a:endParaRPr lang="pt-BR" dirty="0" smtClean="0"/>
          </a:p>
          <a:p>
            <a:r>
              <a:rPr lang="pt-BR" dirty="0" smtClean="0"/>
              <a:t>Gastos com controle de estoques, armazenagem e gestão de transportes, antes eram vistos como despesas, hoje são um importante investimento.</a:t>
            </a:r>
          </a:p>
          <a:p>
            <a:r>
              <a:rPr lang="pt-BR" dirty="0" smtClean="0"/>
              <a:t>Investir em logística traz maior eficiência e maior </a:t>
            </a:r>
            <a:r>
              <a:rPr lang="pt-BR" dirty="0" smtClean="0"/>
              <a:t>produtividade</a:t>
            </a:r>
          </a:p>
          <a:p>
            <a:r>
              <a:rPr lang="pt-BR" dirty="0"/>
              <a:t>Uma logística bem planejada garante a redução de custos com transporte, distribuição, estoques, otimização da operação e reduz erros e perdas consequentes de um processo falho.</a:t>
            </a:r>
          </a:p>
          <a:p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Transporte e Logística - Professora Marlene Delmont</a:t>
            </a:r>
            <a:endParaRPr lang="pt-BR"/>
          </a:p>
        </p:txBody>
      </p:sp>
      <p:sp>
        <p:nvSpPr>
          <p:cNvPr id="4" name="Retângulo 3"/>
          <p:cNvSpPr/>
          <p:nvPr/>
        </p:nvSpPr>
        <p:spPr>
          <a:xfrm>
            <a:off x="888642" y="2112135"/>
            <a:ext cx="7778839" cy="875764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Diferenciar   =   Produto na hora certa com custo mais competitivo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93407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Trinômio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pPr marL="0" indent="0">
              <a:buNone/>
            </a:pPr>
            <a:r>
              <a:rPr lang="pt-BR" dirty="0" smtClean="0"/>
              <a:t>                                     </a:t>
            </a:r>
            <a:r>
              <a:rPr lang="pt-BR" dirty="0" smtClean="0"/>
              <a:t> </a:t>
            </a:r>
            <a:r>
              <a:rPr lang="pt-BR" sz="3200" dirty="0" smtClean="0"/>
              <a:t>X</a:t>
            </a:r>
            <a:r>
              <a:rPr lang="pt-BR" dirty="0" smtClean="0"/>
              <a:t>                                         </a:t>
            </a:r>
            <a:r>
              <a:rPr lang="pt-BR" sz="3200" dirty="0" err="1" smtClean="0"/>
              <a:t>X</a:t>
            </a:r>
            <a:endParaRPr lang="pt-BR" sz="3200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Transporte e Logística - Professora Marlene Delmont</a:t>
            </a:r>
            <a:endParaRPr lang="pt-BR"/>
          </a:p>
        </p:txBody>
      </p:sp>
      <p:sp>
        <p:nvSpPr>
          <p:cNvPr id="4" name="Elipse 3"/>
          <p:cNvSpPr/>
          <p:nvPr/>
        </p:nvSpPr>
        <p:spPr>
          <a:xfrm>
            <a:off x="785612" y="3400023"/>
            <a:ext cx="2047740" cy="111402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Preço</a:t>
            </a:r>
            <a:endParaRPr lang="pt-BR" dirty="0"/>
          </a:p>
        </p:txBody>
      </p:sp>
      <p:sp>
        <p:nvSpPr>
          <p:cNvPr id="9" name="Elipse 8"/>
          <p:cNvSpPr/>
          <p:nvPr/>
        </p:nvSpPr>
        <p:spPr>
          <a:xfrm>
            <a:off x="3799268" y="3438658"/>
            <a:ext cx="2077921" cy="107538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Qualidade</a:t>
            </a:r>
            <a:endParaRPr lang="pt-BR" dirty="0"/>
          </a:p>
        </p:txBody>
      </p:sp>
      <p:sp>
        <p:nvSpPr>
          <p:cNvPr id="10" name="Elipse 9"/>
          <p:cNvSpPr/>
          <p:nvPr/>
        </p:nvSpPr>
        <p:spPr>
          <a:xfrm>
            <a:off x="6851561" y="3277672"/>
            <a:ext cx="2189408" cy="12363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Atendimento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9126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Cliente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Satisfazer o cliente não basta.</a:t>
            </a:r>
          </a:p>
          <a:p>
            <a:r>
              <a:rPr lang="pt-BR" dirty="0" smtClean="0"/>
              <a:t>É preciso encantar o cliente.</a:t>
            </a:r>
          </a:p>
          <a:p>
            <a:r>
              <a:rPr lang="pt-BR" dirty="0" smtClean="0"/>
              <a:t>Para encantar o cliente é necessário é preciso ser eficiente e eficaz na gestão de:</a:t>
            </a:r>
          </a:p>
          <a:p>
            <a:pPr lvl="1"/>
            <a:r>
              <a:rPr lang="pt-BR" dirty="0" smtClean="0"/>
              <a:t>Compras</a:t>
            </a:r>
          </a:p>
          <a:p>
            <a:pPr lvl="1"/>
            <a:r>
              <a:rPr lang="pt-BR" dirty="0" smtClean="0"/>
              <a:t>Produção</a:t>
            </a:r>
          </a:p>
          <a:p>
            <a:pPr lvl="1"/>
            <a:r>
              <a:rPr lang="pt-BR" dirty="0" smtClean="0"/>
              <a:t>Logística</a:t>
            </a:r>
          </a:p>
          <a:p>
            <a:pPr lvl="1"/>
            <a:r>
              <a:rPr lang="pt-BR" dirty="0" smtClean="0"/>
              <a:t>Comercial</a:t>
            </a: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Transporte e Logística - Professora Marlene Delmont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3394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Evolução dos Conceitos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Na Década de 70, com a implantação dos sistemas informatizados, começaram a ser criados os Sistemas de controle de Estoque.</a:t>
            </a:r>
          </a:p>
          <a:p>
            <a:r>
              <a:rPr lang="pt-BR" dirty="0" smtClean="0"/>
              <a:t>Principal função era controlar o inventário de matéria-prima, as entradas, as saídas e os saldos de estoques e o consumo de materiais do processo.</a:t>
            </a:r>
          </a:p>
          <a:p>
            <a:r>
              <a:rPr lang="pt-BR" dirty="0" smtClean="0"/>
              <a:t>Com o decorrer do tempo, a previsão de vendas e a </a:t>
            </a:r>
            <a:r>
              <a:rPr lang="pt-BR" dirty="0" smtClean="0"/>
              <a:t>previsão </a:t>
            </a:r>
            <a:r>
              <a:rPr lang="pt-BR" dirty="0" smtClean="0"/>
              <a:t>de consumo precisaram ser mais adequados.</a:t>
            </a:r>
          </a:p>
          <a:p>
            <a:r>
              <a:rPr lang="pt-BR" dirty="0" smtClean="0"/>
              <a:t>Concluiu-se que deveria haver uma integração entre PCP (Planejamento e Controle de Produção), o setor de Compras e o Armazém de Estoque.</a:t>
            </a:r>
          </a:p>
          <a:p>
            <a:r>
              <a:rPr lang="pt-BR" dirty="0" smtClean="0"/>
              <a:t>Com isso cria-se o MRP (Material </a:t>
            </a:r>
            <a:r>
              <a:rPr lang="pt-BR" dirty="0" err="1" smtClean="0"/>
              <a:t>Requirement</a:t>
            </a:r>
            <a:r>
              <a:rPr lang="pt-BR" dirty="0" smtClean="0"/>
              <a:t> Planning)  ou Planejamento das Necessidades de Materiais. </a:t>
            </a: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Transporte e Logística - Professora Marlene Delmont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0162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Evolução dos Conceitos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Com o decorrer do tempo, essa ferramenta foi ampliada , incluiu-se  as áreas </a:t>
            </a:r>
            <a:r>
              <a:rPr lang="pt-BR" dirty="0" smtClean="0"/>
              <a:t>Financeira </a:t>
            </a:r>
            <a:r>
              <a:rPr lang="pt-BR" dirty="0" smtClean="0"/>
              <a:t>e de Vendas.</a:t>
            </a:r>
          </a:p>
          <a:p>
            <a:r>
              <a:rPr lang="pt-BR" dirty="0" smtClean="0"/>
              <a:t>Esse novo conceito foi chamado de MRP II ou MPS (Master </a:t>
            </a:r>
            <a:r>
              <a:rPr lang="pt-BR" dirty="0" err="1" smtClean="0"/>
              <a:t>Plan</a:t>
            </a:r>
            <a:r>
              <a:rPr lang="pt-BR" dirty="0" smtClean="0"/>
              <a:t> </a:t>
            </a:r>
            <a:r>
              <a:rPr lang="pt-BR" dirty="0" err="1" smtClean="0"/>
              <a:t>Scheduling</a:t>
            </a:r>
            <a:r>
              <a:rPr lang="pt-BR" dirty="0" smtClean="0"/>
              <a:t>)</a:t>
            </a:r>
          </a:p>
          <a:p>
            <a:r>
              <a:rPr lang="pt-BR" dirty="0" smtClean="0"/>
              <a:t>Na década de 80, surge o ERP (Enterprise </a:t>
            </a:r>
            <a:r>
              <a:rPr lang="pt-BR" dirty="0" err="1" smtClean="0"/>
              <a:t>Resource</a:t>
            </a:r>
            <a:r>
              <a:rPr lang="pt-BR" dirty="0" smtClean="0"/>
              <a:t> </a:t>
            </a:r>
            <a:r>
              <a:rPr lang="pt-BR" dirty="0" smtClean="0"/>
              <a:t>Planning) – Sistema de Informação Gerencial.</a:t>
            </a:r>
            <a:endParaRPr lang="pt-BR" dirty="0" smtClean="0"/>
          </a:p>
          <a:p>
            <a:r>
              <a:rPr lang="pt-BR" dirty="0" smtClean="0"/>
              <a:t>ERP são sistemas desenvolvidos para integrar vários departamentos de uma empresa possibilitando a automação e o armazenamento de todas as informações de negócio</a:t>
            </a:r>
            <a:r>
              <a:rPr lang="pt-BR" dirty="0" smtClean="0"/>
              <a:t>.</a:t>
            </a: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Transporte e Logística - Professora Marlene Delmont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0378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Supply</a:t>
            </a:r>
            <a:r>
              <a:rPr lang="pt-BR" dirty="0" smtClean="0"/>
              <a:t> Chain Management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Com o surgimento do ERP, percebeu-se a necessidade de que o sistema deveria estar alinhado com a evolução do ambiente empresarial, mais focado na cadeira de suprimento como um todo.</a:t>
            </a:r>
          </a:p>
          <a:p>
            <a:r>
              <a:rPr lang="pt-BR" dirty="0" smtClean="0"/>
              <a:t>Surge o  conceito SCM – </a:t>
            </a:r>
            <a:r>
              <a:rPr lang="pt-BR" dirty="0" err="1" smtClean="0"/>
              <a:t>Supply</a:t>
            </a:r>
            <a:r>
              <a:rPr lang="pt-BR" dirty="0" smtClean="0"/>
              <a:t>  Chain Management   (Gerenciamento da cadeia de suprimentos.</a:t>
            </a:r>
          </a:p>
          <a:p>
            <a:r>
              <a:rPr lang="pt-BR" dirty="0" err="1" smtClean="0"/>
              <a:t>Supply</a:t>
            </a:r>
            <a:r>
              <a:rPr lang="pt-BR" dirty="0" smtClean="0"/>
              <a:t> Chain Management é o gerenciamento da demanda de suprimento, aquisições de matérias primas e componentes, manufatura e montagem, armazenagem e rastreamento de inventário, entrada de pedidos e gerenciamento de pedidos, distribuição em todos os canais e entrega os clientes.</a:t>
            </a: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Transporte e Logística - Professora Marlene Delmont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0940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Diagrama 19"/>
          <p:cNvGraphicFramePr/>
          <p:nvPr>
            <p:extLst>
              <p:ext uri="{D42A27DB-BD31-4B8C-83A1-F6EECF244321}">
                <p14:modId xmlns:p14="http://schemas.microsoft.com/office/powerpoint/2010/main" val="4234308932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1" name="Espaço Reservado para Rodapé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Transporte e Logística - Professora Marlene Delmont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6240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Logística e </a:t>
            </a:r>
            <a:r>
              <a:rPr lang="pt-BR" dirty="0" err="1" smtClean="0"/>
              <a:t>Supply</a:t>
            </a:r>
            <a:r>
              <a:rPr lang="pt-BR" dirty="0" smtClean="0"/>
              <a:t> Chain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A função da logística é</a:t>
            </a:r>
          </a:p>
          <a:p>
            <a:pPr lvl="1"/>
            <a:r>
              <a:rPr lang="pt-BR" dirty="0" smtClean="0"/>
              <a:t>Negociar e comprar as mercadorias;</a:t>
            </a:r>
          </a:p>
          <a:p>
            <a:pPr lvl="1"/>
            <a:r>
              <a:rPr lang="pt-BR" dirty="0" smtClean="0"/>
              <a:t>Transportar e movimentar as mercadorias compradas;</a:t>
            </a:r>
          </a:p>
          <a:p>
            <a:pPr lvl="1"/>
            <a:r>
              <a:rPr lang="pt-BR" dirty="0" smtClean="0"/>
              <a:t>Armazenar e estocar;</a:t>
            </a:r>
          </a:p>
          <a:p>
            <a:pPr lvl="1"/>
            <a:r>
              <a:rPr lang="pt-BR" dirty="0" smtClean="0"/>
              <a:t>Entregar as mercadorias, que podem ter sido beneficiadas por algum processo, ou não.</a:t>
            </a:r>
          </a:p>
          <a:p>
            <a:r>
              <a:rPr lang="pt-BR" dirty="0" smtClean="0"/>
              <a:t>A logística é uma parte fundamental da cadeia de suprimentos.</a:t>
            </a:r>
            <a:r>
              <a:rPr lang="pt-BR" dirty="0"/>
              <a:t> </a:t>
            </a:r>
            <a:r>
              <a:rPr lang="pt-BR" dirty="0" smtClean="0"/>
              <a:t>Ela é um suporte para o planejamento do processo de qualquer negócio.</a:t>
            </a:r>
          </a:p>
          <a:p>
            <a:r>
              <a:rPr lang="pt-BR" dirty="0" smtClean="0"/>
              <a:t>O </a:t>
            </a:r>
            <a:r>
              <a:rPr lang="pt-BR" dirty="0" err="1" smtClean="0"/>
              <a:t>Supply</a:t>
            </a:r>
            <a:r>
              <a:rPr lang="pt-BR" dirty="0" smtClean="0"/>
              <a:t> Chain Management  é uma visão sistêmica e integrada das áreas funcionais da empresa, e também das áreas de Marketing, Vendas, Produção e Financeiro, com a finalidade  de reduzir custos  e agregar o máximo de valor para o cliente.</a:t>
            </a: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Transporte e Logística - Professora Marlene Delmont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8968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do">
  <a:themeElements>
    <a:clrScheme name="Facetad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</TotalTime>
  <Words>979</Words>
  <Application>Microsoft Office PowerPoint</Application>
  <PresentationFormat>Widescreen</PresentationFormat>
  <Paragraphs>111</Paragraphs>
  <Slides>15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20" baseType="lpstr">
      <vt:lpstr>Arial</vt:lpstr>
      <vt:lpstr>Calibri</vt:lpstr>
      <vt:lpstr>Trebuchet MS</vt:lpstr>
      <vt:lpstr>Wingdings 3</vt:lpstr>
      <vt:lpstr>Facetado</vt:lpstr>
      <vt:lpstr>Transporte e Logística</vt:lpstr>
      <vt:lpstr>A Logística e a Vantagem Competitiva</vt:lpstr>
      <vt:lpstr>Trinômio</vt:lpstr>
      <vt:lpstr>Cliente</vt:lpstr>
      <vt:lpstr>Evolução dos Conceitos</vt:lpstr>
      <vt:lpstr>Evolução dos Conceitos</vt:lpstr>
      <vt:lpstr>Supply Chain Management</vt:lpstr>
      <vt:lpstr>Apresentação do PowerPoint</vt:lpstr>
      <vt:lpstr>Logística e Supply Chain</vt:lpstr>
      <vt:lpstr>Apresentação do PowerPoint</vt:lpstr>
      <vt:lpstr>Cadeia de Suprimentos</vt:lpstr>
      <vt:lpstr>Gerenciamento de Processos Integrados</vt:lpstr>
      <vt:lpstr>Apresentação do PowerPoint</vt:lpstr>
      <vt:lpstr>Logística Reversa</vt:lpstr>
      <vt:lpstr>Logística Reversa e o E-commerce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Transporte e Logística</dc:title>
  <dc:creator>Marlene Delomont Cordeiro Bonasorte</dc:creator>
  <cp:lastModifiedBy>Marlene Delomont Cordeiro Bonasorte</cp:lastModifiedBy>
  <cp:revision>28</cp:revision>
  <dcterms:created xsi:type="dcterms:W3CDTF">2014-02-25T03:26:53Z</dcterms:created>
  <dcterms:modified xsi:type="dcterms:W3CDTF">2014-02-25T20:01:08Z</dcterms:modified>
</cp:coreProperties>
</file>